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1"/>
  </p:notesMasterIdLst>
  <p:sldIdLst>
    <p:sldId id="256" r:id="rId2"/>
    <p:sldId id="327" r:id="rId3"/>
    <p:sldId id="328" r:id="rId4"/>
    <p:sldId id="745" r:id="rId5"/>
    <p:sldId id="400" r:id="rId6"/>
    <p:sldId id="716" r:id="rId7"/>
    <p:sldId id="717" r:id="rId8"/>
    <p:sldId id="718" r:id="rId9"/>
    <p:sldId id="719" r:id="rId10"/>
    <p:sldId id="720" r:id="rId11"/>
    <p:sldId id="721" r:id="rId12"/>
    <p:sldId id="722" r:id="rId13"/>
    <p:sldId id="723" r:id="rId14"/>
    <p:sldId id="724" r:id="rId15"/>
    <p:sldId id="677" r:id="rId16"/>
    <p:sldId id="715" r:id="rId17"/>
    <p:sldId id="735" r:id="rId18"/>
    <p:sldId id="736" r:id="rId19"/>
    <p:sldId id="737" r:id="rId20"/>
    <p:sldId id="680" r:id="rId21"/>
    <p:sldId id="681" r:id="rId22"/>
    <p:sldId id="682" r:id="rId23"/>
    <p:sldId id="683" r:id="rId24"/>
    <p:sldId id="684" r:id="rId25"/>
    <p:sldId id="685" r:id="rId26"/>
    <p:sldId id="686" r:id="rId27"/>
    <p:sldId id="687" r:id="rId28"/>
    <p:sldId id="688" r:id="rId29"/>
    <p:sldId id="689" r:id="rId30"/>
    <p:sldId id="690" r:id="rId31"/>
    <p:sldId id="738" r:id="rId32"/>
    <p:sldId id="739" r:id="rId33"/>
    <p:sldId id="740" r:id="rId34"/>
    <p:sldId id="741" r:id="rId35"/>
    <p:sldId id="742" r:id="rId36"/>
    <p:sldId id="746" r:id="rId37"/>
    <p:sldId id="558" r:id="rId38"/>
    <p:sldId id="559" r:id="rId39"/>
    <p:sldId id="560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22" autoAdjust="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A2441032-FFE1-4F25-BCF6-2DADBA4F9BCA}"/>
    <pc:docChg chg="custSel addSld delSld modSld sldOrd">
      <pc:chgData name="Wittman, Barry" userId="bff186cd-6ce8-41ba-8e8c-e85cdef216de" providerId="ADAL" clId="{A2441032-FFE1-4F25-BCF6-2DADBA4F9BCA}" dt="2025-10-02T17:17:15.454" v="94" actId="20577"/>
      <pc:docMkLst>
        <pc:docMk/>
      </pc:docMkLst>
      <pc:sldChg chg="modSp">
        <pc:chgData name="Wittman, Barry" userId="bff186cd-6ce8-41ba-8e8c-e85cdef216de" providerId="ADAL" clId="{A2441032-FFE1-4F25-BCF6-2DADBA4F9BCA}" dt="2025-10-01T19:16:07.425" v="5" actId="20577"/>
        <pc:sldMkLst>
          <pc:docMk/>
          <pc:sldMk cId="0" sldId="256"/>
        </pc:sldMkLst>
        <pc:spChg chg="mod">
          <ac:chgData name="Wittman, Barry" userId="bff186cd-6ce8-41ba-8e8c-e85cdef216de" providerId="ADAL" clId="{A2441032-FFE1-4F25-BCF6-2DADBA4F9BCA}" dt="2025-10-01T19:16:07.425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A2441032-FFE1-4F25-BCF6-2DADBA4F9BCA}" dt="2025-10-01T19:16:34.840" v="48" actId="20577"/>
        <pc:sldMkLst>
          <pc:docMk/>
          <pc:sldMk cId="0" sldId="327"/>
        </pc:sldMkLst>
        <pc:spChg chg="mod">
          <ac:chgData name="Wittman, Barry" userId="bff186cd-6ce8-41ba-8e8c-e85cdef216de" providerId="ADAL" clId="{A2441032-FFE1-4F25-BCF6-2DADBA4F9BCA}" dt="2025-10-01T19:16:34.840" v="48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A2441032-FFE1-4F25-BCF6-2DADBA4F9BCA}" dt="2025-10-02T17:09:25.085" v="68" actId="20577"/>
        <pc:sldMkLst>
          <pc:docMk/>
          <pc:sldMk cId="2305912914" sldId="680"/>
        </pc:sldMkLst>
        <pc:spChg chg="mod">
          <ac:chgData name="Wittman, Barry" userId="bff186cd-6ce8-41ba-8e8c-e85cdef216de" providerId="ADAL" clId="{A2441032-FFE1-4F25-BCF6-2DADBA4F9BCA}" dt="2025-10-02T17:09:25.085" v="68" actId="20577"/>
          <ac:spMkLst>
            <pc:docMk/>
            <pc:sldMk cId="2305912914" sldId="680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A2441032-FFE1-4F25-BCF6-2DADBA4F9BCA}" dt="2025-10-02T17:12:41.043" v="70"/>
        <pc:sldMkLst>
          <pc:docMk/>
          <pc:sldMk cId="422279965" sldId="690"/>
        </pc:sldMkLst>
        <pc:spChg chg="mod">
          <ac:chgData name="Wittman, Barry" userId="bff186cd-6ce8-41ba-8e8c-e85cdef216de" providerId="ADAL" clId="{A2441032-FFE1-4F25-BCF6-2DADBA4F9BCA}" dt="2025-10-02T17:12:41.043" v="70"/>
          <ac:spMkLst>
            <pc:docMk/>
            <pc:sldMk cId="422279965" sldId="690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101404548" sldId="716"/>
        </pc:sldMkLst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2497651779" sldId="717"/>
        </pc:sldMkLst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210471675" sldId="718"/>
        </pc:sldMkLst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773319268" sldId="719"/>
        </pc:sldMkLst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1205813052" sldId="720"/>
        </pc:sldMkLst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392421767" sldId="721"/>
        </pc:sldMkLst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2065736888" sldId="722"/>
        </pc:sldMkLst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2314836626" sldId="723"/>
        </pc:sldMkLst>
      </pc:sldChg>
      <pc:sldChg chg="add">
        <pc:chgData name="Wittman, Barry" userId="bff186cd-6ce8-41ba-8e8c-e85cdef216de" providerId="ADAL" clId="{A2441032-FFE1-4F25-BCF6-2DADBA4F9BCA}" dt="2025-10-01T19:17:11.560" v="58"/>
        <pc:sldMkLst>
          <pc:docMk/>
          <pc:sldMk cId="3248387142" sldId="724"/>
        </pc:sldMkLst>
      </pc:sldChg>
      <pc:sldChg chg="modSp">
        <pc:chgData name="Wittman, Barry" userId="bff186cd-6ce8-41ba-8e8c-e85cdef216de" providerId="ADAL" clId="{A2441032-FFE1-4F25-BCF6-2DADBA4F9BCA}" dt="2025-10-01T19:16:44.777" v="57" actId="20577"/>
        <pc:sldMkLst>
          <pc:docMk/>
          <pc:sldMk cId="1998706286" sldId="732"/>
        </pc:sldMkLst>
        <pc:spChg chg="mod">
          <ac:chgData name="Wittman, Barry" userId="bff186cd-6ce8-41ba-8e8c-e85cdef216de" providerId="ADAL" clId="{A2441032-FFE1-4F25-BCF6-2DADBA4F9BCA}" dt="2025-10-01T19:16:44.777" v="57" actId="20577"/>
          <ac:spMkLst>
            <pc:docMk/>
            <pc:sldMk cId="1998706286" sldId="732"/>
            <ac:spMk id="2" creationId="{0B39BBFD-7740-4466-BBE8-8097AEB4804B}"/>
          </ac:spMkLst>
        </pc:spChg>
      </pc:sldChg>
      <pc:sldChg chg="modSp">
        <pc:chgData name="Wittman, Barry" userId="bff186cd-6ce8-41ba-8e8c-e85cdef216de" providerId="ADAL" clId="{A2441032-FFE1-4F25-BCF6-2DADBA4F9BCA}" dt="2025-10-02T17:14:23.793" v="73" actId="27636"/>
        <pc:sldMkLst>
          <pc:docMk/>
          <pc:sldMk cId="1469526948" sldId="740"/>
        </pc:sldMkLst>
        <pc:spChg chg="mod">
          <ac:chgData name="Wittman, Barry" userId="bff186cd-6ce8-41ba-8e8c-e85cdef216de" providerId="ADAL" clId="{A2441032-FFE1-4F25-BCF6-2DADBA4F9BCA}" dt="2025-10-02T17:14:23.793" v="73" actId="27636"/>
          <ac:spMkLst>
            <pc:docMk/>
            <pc:sldMk cId="1469526948" sldId="740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A2441032-FFE1-4F25-BCF6-2DADBA4F9BCA}" dt="2025-10-01T19:17:16.788" v="59" actId="2696"/>
        <pc:sldMkLst>
          <pc:docMk/>
          <pc:sldMk cId="1175384675" sldId="746"/>
        </pc:sldMkLst>
      </pc:sldChg>
      <pc:sldChg chg="modSp add ord">
        <pc:chgData name="Wittman, Barry" userId="bff186cd-6ce8-41ba-8e8c-e85cdef216de" providerId="ADAL" clId="{A2441032-FFE1-4F25-BCF6-2DADBA4F9BCA}" dt="2025-10-02T17:17:15.454" v="94" actId="20577"/>
        <pc:sldMkLst>
          <pc:docMk/>
          <pc:sldMk cId="1836363253" sldId="746"/>
        </pc:sldMkLst>
        <pc:spChg chg="mod">
          <ac:chgData name="Wittman, Barry" userId="bff186cd-6ce8-41ba-8e8c-e85cdef216de" providerId="ADAL" clId="{A2441032-FFE1-4F25-BCF6-2DADBA4F9BCA}" dt="2025-10-02T17:17:15.454" v="94" actId="20577"/>
          <ac:spMkLst>
            <pc:docMk/>
            <pc:sldMk cId="1836363253" sldId="746"/>
            <ac:spMk id="2" creationId="{DF232CF7-3483-44AB-8C47-E5ED5D327073}"/>
          </ac:spMkLst>
        </pc:spChg>
      </pc:sldChg>
      <pc:sldChg chg="add del">
        <pc:chgData name="Wittman, Barry" userId="bff186cd-6ce8-41ba-8e8c-e85cdef216de" providerId="ADAL" clId="{A2441032-FFE1-4F25-BCF6-2DADBA4F9BCA}" dt="2025-10-01T19:17:16.803" v="60" actId="2696"/>
        <pc:sldMkLst>
          <pc:docMk/>
          <pc:sldMk cId="1740703698" sldId="758"/>
        </pc:sldMkLst>
      </pc:sldChg>
      <pc:sldChg chg="add del">
        <pc:chgData name="Wittman, Barry" userId="bff186cd-6ce8-41ba-8e8c-e85cdef216de" providerId="ADAL" clId="{A2441032-FFE1-4F25-BCF6-2DADBA4F9BCA}" dt="2025-10-01T19:17:16.819" v="61" actId="2696"/>
        <pc:sldMkLst>
          <pc:docMk/>
          <pc:sldMk cId="4113758807" sldId="759"/>
        </pc:sldMkLst>
      </pc:sldChg>
      <pc:sldChg chg="add del">
        <pc:chgData name="Wittman, Barry" userId="bff186cd-6ce8-41ba-8e8c-e85cdef216de" providerId="ADAL" clId="{A2441032-FFE1-4F25-BCF6-2DADBA4F9BCA}" dt="2025-10-01T19:17:16.826" v="62" actId="2696"/>
        <pc:sldMkLst>
          <pc:docMk/>
          <pc:sldMk cId="4150056078" sldId="760"/>
        </pc:sldMkLst>
      </pc:sldChg>
      <pc:sldChg chg="add del">
        <pc:chgData name="Wittman, Barry" userId="bff186cd-6ce8-41ba-8e8c-e85cdef216de" providerId="ADAL" clId="{A2441032-FFE1-4F25-BCF6-2DADBA4F9BCA}" dt="2025-10-01T19:17:16.841" v="63" actId="2696"/>
        <pc:sldMkLst>
          <pc:docMk/>
          <pc:sldMk cId="3337636288" sldId="7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7 -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Spreading infection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Once a target was found, the worm would send a short loader program to the target machine</a:t>
            </a:r>
          </a:p>
          <a:p>
            <a:r>
              <a:rPr lang="en-US" dirty="0"/>
              <a:t>The program (99 lines of C) would compile and then get the rest of the virus</a:t>
            </a:r>
          </a:p>
          <a:p>
            <a:r>
              <a:rPr lang="en-US" dirty="0"/>
              <a:t>It would use a one-time password to talk to the host</a:t>
            </a:r>
          </a:p>
          <a:p>
            <a:r>
              <a:rPr lang="en-US" dirty="0"/>
              <a:t>If the host got the wrong password, it would break connection</a:t>
            </a:r>
          </a:p>
          <a:p>
            <a:r>
              <a:rPr lang="en-US" dirty="0"/>
              <a:t>This mechanism was to prevent outsiders from gaining access to the worm's code</a:t>
            </a:r>
          </a:p>
        </p:txBody>
      </p:sp>
    </p:spTree>
    <p:extLst>
      <p:ext uri="{BB962C8B-B14F-4D97-AF65-F5344CB8AC3E}">
        <p14:creationId xmlns:p14="http://schemas.microsoft.com/office/powerpoint/2010/main" val="120581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 undiscovered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errors in transmission would cause the loader to delete any code and exit</a:t>
            </a:r>
          </a:p>
          <a:p>
            <a:r>
              <a:rPr lang="en-US" dirty="0"/>
              <a:t>As soon as the code was successfully transmitted, the worm would run, encrypt itself, and delete all disk copies</a:t>
            </a:r>
          </a:p>
          <a:p>
            <a:r>
              <a:rPr lang="en-US" dirty="0"/>
              <a:t>It periodically changed its name and process identifier so that it would be harder to spot</a:t>
            </a:r>
          </a:p>
        </p:txBody>
      </p:sp>
    </p:spTree>
    <p:extLst>
      <p:ext uri="{BB962C8B-B14F-4D97-AF65-F5344CB8AC3E}">
        <p14:creationId xmlns:p14="http://schemas.microsoft.com/office/powerpoint/2010/main" val="39242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worm would ask machines if they were already infected</a:t>
            </a:r>
          </a:p>
          <a:p>
            <a:r>
              <a:rPr lang="en-US" dirty="0"/>
              <a:t>Because of a flaw in the code, it would </a:t>
            </a:r>
            <a:r>
              <a:rPr lang="en-US" b="1" dirty="0" err="1"/>
              <a:t>reinfect</a:t>
            </a:r>
            <a:r>
              <a:rPr lang="en-US" dirty="0"/>
              <a:t> machines 1 out of 7 times</a:t>
            </a:r>
          </a:p>
          <a:p>
            <a:r>
              <a:rPr lang="en-US" dirty="0"/>
              <a:t>Huge numbers of copies of the worm started filling infected machines</a:t>
            </a:r>
          </a:p>
          <a:p>
            <a:pPr lvl="1"/>
            <a:r>
              <a:rPr lang="en-US" dirty="0"/>
              <a:t>System and network performance dropped</a:t>
            </a:r>
          </a:p>
          <a:p>
            <a:r>
              <a:rPr lang="en-US" dirty="0"/>
              <a:t>Estimates of the damage are between $100,000 and $97 million</a:t>
            </a:r>
          </a:p>
          <a:p>
            <a:pPr lvl="1"/>
            <a:r>
              <a:rPr lang="en-US" dirty="0"/>
              <a:t>Morris was fined $10,000 and sentenced to 400 hours of community service</a:t>
            </a:r>
          </a:p>
          <a:p>
            <a:r>
              <a:rPr lang="en-US" dirty="0"/>
              <a:t>The CERT was formed to deal with similar problems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3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Red appeared in 2001</a:t>
            </a:r>
          </a:p>
          <a:p>
            <a:pPr lvl="1"/>
            <a:r>
              <a:rPr lang="en-US" dirty="0"/>
              <a:t>It infected a quarter of a million systems in 9 hours</a:t>
            </a:r>
          </a:p>
          <a:p>
            <a:pPr lvl="1"/>
            <a:r>
              <a:rPr lang="en-US" dirty="0"/>
              <a:t>It is estimated that it infected 1/8 of the systems that were vulnerable</a:t>
            </a:r>
          </a:p>
          <a:p>
            <a:r>
              <a:rPr lang="en-US" dirty="0"/>
              <a:t>It exploited a vulnerability by creating a buffer overflow in a DLL in the Microsoft Internet Information Server software</a:t>
            </a:r>
          </a:p>
          <a:p>
            <a:r>
              <a:rPr lang="en-US" dirty="0"/>
              <a:t>It only worked on systems running a Microsoft web server, but many machines did by default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3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original version of Code Red defaced the website that was being run</a:t>
            </a:r>
          </a:p>
          <a:p>
            <a:r>
              <a:rPr lang="en-US" dirty="0"/>
              <a:t>Then, it tried to spread to other machines on days 1-19 of a month</a:t>
            </a:r>
          </a:p>
          <a:p>
            <a:r>
              <a:rPr lang="en-US" dirty="0"/>
              <a:t>Then, it did a distributed denial of service attack on whitehouse.gov on days 20-27</a:t>
            </a:r>
          </a:p>
          <a:p>
            <a:r>
              <a:rPr lang="en-US" dirty="0"/>
              <a:t>Later versions attacked random IP addresses</a:t>
            </a:r>
          </a:p>
          <a:p>
            <a:r>
              <a:rPr lang="en-US" dirty="0"/>
              <a:t>It also installed a trap door so that infected systems could be controlled from the outside</a:t>
            </a:r>
          </a:p>
        </p:txBody>
      </p:sp>
    </p:spTree>
    <p:extLst>
      <p:ext uri="{BB962C8B-B14F-4D97-AF65-F5344CB8AC3E}">
        <p14:creationId xmlns:p14="http://schemas.microsoft.com/office/powerpoint/2010/main" val="324838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Countermeasures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Countermeasures for developers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</a:t>
            </a:r>
            <a:r>
              <a:rPr lang="en-US" b="1" dirty="0"/>
              <a:t>modular code</a:t>
            </a:r>
          </a:p>
          <a:p>
            <a:pPr lvl="1"/>
            <a:r>
              <a:rPr lang="en-US" dirty="0"/>
              <a:t>Robust independent components</a:t>
            </a:r>
          </a:p>
          <a:p>
            <a:r>
              <a:rPr lang="en-US" dirty="0"/>
              <a:t>Components should meet the following criteria:</a:t>
            </a:r>
          </a:p>
          <a:p>
            <a:pPr lvl="1"/>
            <a:r>
              <a:rPr lang="en-US" b="1" dirty="0"/>
              <a:t>Single-purpose:</a:t>
            </a:r>
            <a:r>
              <a:rPr lang="en-US" dirty="0"/>
              <a:t> Perform one function</a:t>
            </a:r>
          </a:p>
          <a:p>
            <a:pPr lvl="1"/>
            <a:r>
              <a:rPr lang="en-US" b="1" dirty="0"/>
              <a:t>Small:</a:t>
            </a:r>
            <a:r>
              <a:rPr lang="en-US" dirty="0"/>
              <a:t> Short enough to be understandable by a single human</a:t>
            </a:r>
          </a:p>
          <a:p>
            <a:pPr lvl="1"/>
            <a:r>
              <a:rPr lang="en-US" b="1" dirty="0"/>
              <a:t>Simple:</a:t>
            </a:r>
            <a:r>
              <a:rPr lang="en-US" dirty="0"/>
              <a:t> Simple enough to be understandable by a single human</a:t>
            </a:r>
          </a:p>
          <a:p>
            <a:pPr lvl="1"/>
            <a:r>
              <a:rPr lang="en-US" b="1" dirty="0"/>
              <a:t>Independent:</a:t>
            </a:r>
            <a:r>
              <a:rPr lang="en-US" dirty="0"/>
              <a:t> Isolated from other modules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52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Modular components have many advantages</a:t>
            </a:r>
          </a:p>
          <a:p>
            <a:r>
              <a:rPr lang="en-US" dirty="0"/>
              <a:t>Maintenance</a:t>
            </a:r>
          </a:p>
          <a:p>
            <a:pPr lvl="1"/>
            <a:r>
              <a:rPr lang="en-US" dirty="0"/>
              <a:t>It's easy to replace a modular component</a:t>
            </a:r>
          </a:p>
          <a:p>
            <a:r>
              <a:rPr lang="en-US" dirty="0"/>
              <a:t>Understandability</a:t>
            </a:r>
          </a:p>
          <a:p>
            <a:pPr lvl="1"/>
            <a:r>
              <a:rPr lang="en-US" dirty="0"/>
              <a:t>It's easier to understand a large system made out of simple components</a:t>
            </a:r>
          </a:p>
          <a:p>
            <a:r>
              <a:rPr lang="en-US" dirty="0"/>
              <a:t>Reuse</a:t>
            </a:r>
          </a:p>
          <a:p>
            <a:pPr lvl="1"/>
            <a:r>
              <a:rPr lang="en-US" dirty="0"/>
              <a:t>Modular components can be reused in other code</a:t>
            </a:r>
          </a:p>
          <a:p>
            <a:r>
              <a:rPr lang="en-US" dirty="0"/>
              <a:t>Correctness</a:t>
            </a:r>
          </a:p>
          <a:p>
            <a:pPr lvl="1"/>
            <a:r>
              <a:rPr lang="en-US" dirty="0"/>
              <a:t>It's easy to see which component is failing</a:t>
            </a:r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Each component can be tested exhaustively on its inputs and outputs</a:t>
            </a:r>
          </a:p>
        </p:txBody>
      </p:sp>
    </p:spTree>
    <p:extLst>
      <p:ext uri="{BB962C8B-B14F-4D97-AF65-F5344CB8AC3E}">
        <p14:creationId xmlns:p14="http://schemas.microsoft.com/office/powerpoint/2010/main" val="208757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Encapsulation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Components should hide their implementation details</a:t>
            </a:r>
          </a:p>
          <a:p>
            <a:r>
              <a:rPr lang="en-US" dirty="0"/>
              <a:t>Only the smallest number of public methods should be kept to allow them to interact with other components</a:t>
            </a:r>
          </a:p>
          <a:p>
            <a:r>
              <a:rPr lang="en-US" dirty="0"/>
              <a:t>This information hiding model is thought of as a </a:t>
            </a:r>
            <a:r>
              <a:rPr lang="en-US" b="1" dirty="0"/>
              <a:t>black box</a:t>
            </a:r>
          </a:p>
          <a:p>
            <a:r>
              <a:rPr lang="en-US" dirty="0"/>
              <a:t>For both components and programs, one reason for encapsulation is </a:t>
            </a:r>
            <a:r>
              <a:rPr lang="en-US" b="1" dirty="0"/>
              <a:t>mutual suspicion</a:t>
            </a:r>
          </a:p>
          <a:p>
            <a:pPr lvl="1"/>
            <a:r>
              <a:rPr lang="en-US" dirty="0"/>
              <a:t>We always assume that other code is malicious or badly written</a:t>
            </a:r>
          </a:p>
        </p:txBody>
      </p:sp>
    </p:spTree>
    <p:extLst>
      <p:ext uri="{BB962C8B-B14F-4D97-AF65-F5344CB8AC3E}">
        <p14:creationId xmlns:p14="http://schemas.microsoft.com/office/powerpoint/2010/main" val="212189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Unit testing</a:t>
            </a:r>
            <a:r>
              <a:rPr lang="en-US" dirty="0"/>
              <a:t> tests each component separately in a controlled environment</a:t>
            </a:r>
          </a:p>
          <a:p>
            <a:r>
              <a:rPr lang="en-US" b="1" dirty="0"/>
              <a:t>Integration testing</a:t>
            </a:r>
            <a:r>
              <a:rPr lang="en-US" dirty="0"/>
              <a:t> verifies that the individual components work when you put them together</a:t>
            </a:r>
          </a:p>
          <a:p>
            <a:r>
              <a:rPr lang="en-US" b="1" dirty="0"/>
              <a:t>Regression testing</a:t>
            </a:r>
            <a:r>
              <a:rPr lang="en-US" dirty="0"/>
              <a:t> is running all tests after making a change, verifying that nothing that used to work is now broken</a:t>
            </a:r>
          </a:p>
          <a:p>
            <a:r>
              <a:rPr lang="en-US" b="1" dirty="0"/>
              <a:t>Function</a:t>
            </a:r>
            <a:r>
              <a:rPr lang="en-US" dirty="0"/>
              <a:t> and </a:t>
            </a:r>
            <a:r>
              <a:rPr lang="en-US" b="1" dirty="0"/>
              <a:t>performance tests</a:t>
            </a:r>
            <a:r>
              <a:rPr lang="en-US" dirty="0"/>
              <a:t> sees if a system performs according to specification</a:t>
            </a:r>
          </a:p>
          <a:p>
            <a:r>
              <a:rPr lang="en-US" b="1" dirty="0"/>
              <a:t>Acceptance testing</a:t>
            </a:r>
            <a:r>
              <a:rPr lang="en-US" dirty="0"/>
              <a:t> give the customer a chance to test the product you have created</a:t>
            </a:r>
          </a:p>
          <a:p>
            <a:r>
              <a:rPr lang="en-US" dirty="0"/>
              <a:t>The final </a:t>
            </a:r>
            <a:r>
              <a:rPr lang="en-US" b="1" dirty="0"/>
              <a:t>installation testing</a:t>
            </a:r>
            <a:r>
              <a:rPr lang="en-US" dirty="0"/>
              <a:t> checks the product in its actual use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3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Therac-25</a:t>
            </a:r>
          </a:p>
          <a:p>
            <a:r>
              <a:rPr lang="en-US" dirty="0"/>
              <a:t>Malicious code</a:t>
            </a:r>
          </a:p>
          <a:p>
            <a:r>
              <a:rPr lang="en-US" dirty="0"/>
              <a:t>Viruses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design principles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Saltzer</a:t>
            </a:r>
            <a:r>
              <a:rPr lang="en-US" dirty="0"/>
              <a:t> and Schroeder wrote an important paper in 1975 that gave eight principles that should be used in the design of any security mechanisms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Least privilege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Fail-safe defaults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Economy of mechanism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Complete mediation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Open design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Separation of privilege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Least common mechanism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Psychological acceptability</a:t>
            </a:r>
          </a:p>
          <a:p>
            <a:r>
              <a:rPr lang="en-US" dirty="0"/>
              <a:t>These principles will be part of Project 3</a:t>
            </a:r>
          </a:p>
        </p:txBody>
      </p:sp>
    </p:spTree>
    <p:extLst>
      <p:ext uri="{BB962C8B-B14F-4D97-AF65-F5344CB8AC3E}">
        <p14:creationId xmlns:p14="http://schemas.microsoft.com/office/powerpoint/2010/main" val="230591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 of least privilege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principle of least privilege</a:t>
            </a:r>
            <a:r>
              <a:rPr lang="en-US" dirty="0"/>
              <a:t> states that a subject should be given only those privileges that it needs in order to complete its task</a:t>
            </a:r>
          </a:p>
          <a:p>
            <a:r>
              <a:rPr lang="en-US" dirty="0"/>
              <a:t>This principle restricts how privileges are granted</a:t>
            </a:r>
          </a:p>
          <a:p>
            <a:r>
              <a:rPr lang="en-US" dirty="0"/>
              <a:t>You're not supposed to get any more privileges than absolutely necessary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Banner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Unix systems</a:t>
            </a:r>
          </a:p>
          <a:p>
            <a:pPr lvl="1"/>
            <a:r>
              <a:rPr lang="en-US" dirty="0"/>
              <a:t>Windows systems?</a:t>
            </a:r>
          </a:p>
        </p:txBody>
      </p:sp>
    </p:spTree>
    <p:extLst>
      <p:ext uri="{BB962C8B-B14F-4D97-AF65-F5344CB8AC3E}">
        <p14:creationId xmlns:p14="http://schemas.microsoft.com/office/powerpoint/2010/main" val="61153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 of fail-safe defaults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principle of fail-safe defaults</a:t>
            </a:r>
            <a:r>
              <a:rPr lang="en-US" dirty="0"/>
              <a:t> states that, unless a subject is given explicit access to an object, it should be denied access to an object</a:t>
            </a:r>
          </a:p>
          <a:p>
            <a:r>
              <a:rPr lang="en-US" dirty="0"/>
              <a:t>This principle restricts how privileges are initialized</a:t>
            </a:r>
          </a:p>
          <a:p>
            <a:r>
              <a:rPr lang="en-US" dirty="0"/>
              <a:t>A subject should always be assumed not to have access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Airports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Unix systems</a:t>
            </a:r>
          </a:p>
          <a:p>
            <a:pPr lvl="1"/>
            <a:r>
              <a:rPr lang="en-US" dirty="0"/>
              <a:t>Windows systems?</a:t>
            </a:r>
          </a:p>
        </p:txBody>
      </p:sp>
    </p:spTree>
    <p:extLst>
      <p:ext uri="{BB962C8B-B14F-4D97-AF65-F5344CB8AC3E}">
        <p14:creationId xmlns:p14="http://schemas.microsoft.com/office/powerpoint/2010/main" val="359506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Principle of economy of mechanism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principle of economy of mechanism</a:t>
            </a:r>
            <a:r>
              <a:rPr lang="en-US" dirty="0"/>
              <a:t> states that security mechanisms should be as simple as possible</a:t>
            </a:r>
          </a:p>
          <a:p>
            <a:r>
              <a:rPr lang="en-US" dirty="0"/>
              <a:t>This principle simplifies the design and implementation of security mechanisms</a:t>
            </a:r>
          </a:p>
          <a:p>
            <a:r>
              <a:rPr lang="en-US" dirty="0"/>
              <a:t>The more complex a system is, the more assumptions that are built in</a:t>
            </a:r>
          </a:p>
          <a:p>
            <a:r>
              <a:rPr lang="en-US" dirty="0"/>
              <a:t>Complex systems are hard to test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Die Hard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Houdini</a:t>
            </a:r>
          </a:p>
          <a:p>
            <a:pPr lvl="1"/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69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 of complete 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principle of complete mediation</a:t>
            </a:r>
            <a:r>
              <a:rPr lang="en-US" dirty="0"/>
              <a:t> requires that all access to objects be checked to ensure that they are allowed</a:t>
            </a:r>
          </a:p>
          <a:p>
            <a:r>
              <a:rPr lang="en-US" dirty="0"/>
              <a:t>This principle restricts the caching of information (and also direct access to resources)</a:t>
            </a:r>
          </a:p>
          <a:p>
            <a:r>
              <a:rPr lang="en-US" dirty="0"/>
              <a:t>The OS must mediate all accesses and make no assumptions that privileges haven't changed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Banks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Unix systems</a:t>
            </a:r>
          </a:p>
        </p:txBody>
      </p:sp>
    </p:spTree>
    <p:extLst>
      <p:ext uri="{BB962C8B-B14F-4D97-AF65-F5344CB8AC3E}">
        <p14:creationId xmlns:p14="http://schemas.microsoft.com/office/powerpoint/2010/main" val="365020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 of open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principle of open design</a:t>
            </a:r>
            <a:r>
              <a:rPr lang="en-US" dirty="0"/>
              <a:t> states that the security of a mechanism should not depend on the secrecy of its design or implementation</a:t>
            </a:r>
          </a:p>
          <a:p>
            <a:r>
              <a:rPr lang="en-US" dirty="0"/>
              <a:t>"Security through obscurity" fallacy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Enigma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RSA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Lock-picking</a:t>
            </a:r>
          </a:p>
        </p:txBody>
      </p:sp>
    </p:spTree>
    <p:extLst>
      <p:ext uri="{BB962C8B-B14F-4D97-AF65-F5344CB8AC3E}">
        <p14:creationId xmlns:p14="http://schemas.microsoft.com/office/powerpoint/2010/main" val="122767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Principle of separation of privilege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principle of separation of privilege</a:t>
            </a:r>
            <a:r>
              <a:rPr lang="en-US" dirty="0"/>
              <a:t> states that a system should not grant permission based on a single condition</a:t>
            </a:r>
          </a:p>
          <a:p>
            <a:r>
              <a:rPr lang="en-US" dirty="0"/>
              <a:t>Security should be based on several different conditions (perhaps two-factor authentication)</a:t>
            </a:r>
          </a:p>
          <a:p>
            <a:r>
              <a:rPr lang="en-US" dirty="0"/>
              <a:t>Ideally, secure mechanisms should depend on two or more independent verifiers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Nuclear launch keys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PhD qualifying exams</a:t>
            </a:r>
          </a:p>
          <a:p>
            <a:pPr lvl="1"/>
            <a:r>
              <a:rPr lang="en-US" dirty="0" err="1">
                <a:solidFill>
                  <a:srgbClr val="00B050"/>
                </a:solidFill>
              </a:rPr>
              <a:t>Roaccutane</a:t>
            </a:r>
            <a:r>
              <a:rPr lang="en-US" dirty="0">
                <a:solidFill>
                  <a:srgbClr val="00B050"/>
                </a:solidFill>
              </a:rPr>
              <a:t> (used to be Accutane)</a:t>
            </a:r>
          </a:p>
        </p:txBody>
      </p:sp>
    </p:spTree>
    <p:extLst>
      <p:ext uri="{BB962C8B-B14F-4D97-AF65-F5344CB8AC3E}">
        <p14:creationId xmlns:p14="http://schemas.microsoft.com/office/powerpoint/2010/main" val="263716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Principle of least common mechanism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principle of least common mechanism</a:t>
            </a:r>
            <a:r>
              <a:rPr lang="en-US" dirty="0"/>
              <a:t> states that mechanisms used to access resources should not be shared</a:t>
            </a:r>
          </a:p>
          <a:p>
            <a:r>
              <a:rPr lang="en-US" dirty="0"/>
              <a:t>Sharing allows for channels for communication</a:t>
            </a:r>
          </a:p>
          <a:p>
            <a:r>
              <a:rPr lang="en-US" dirty="0"/>
              <a:t>Sharing also lets malicious users or programs affect the integrity of other programs or data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Virtual memory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File systems</a:t>
            </a:r>
          </a:p>
        </p:txBody>
      </p:sp>
    </p:spTree>
    <p:extLst>
      <p:ext uri="{BB962C8B-B14F-4D97-AF65-F5344CB8AC3E}">
        <p14:creationId xmlns:p14="http://schemas.microsoft.com/office/powerpoint/2010/main" val="325729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Principle of psychological acceptability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/>
              <a:t>principle of psychological acceptability</a:t>
            </a:r>
            <a:r>
              <a:rPr lang="en-US" dirty="0"/>
              <a:t> states that security mechanisms should not make the resource (much) more difficult to access than if the security mechanisms were not present</a:t>
            </a:r>
          </a:p>
          <a:p>
            <a:r>
              <a:rPr lang="en-US" dirty="0"/>
              <a:t>Two fold issues:</a:t>
            </a:r>
          </a:p>
          <a:p>
            <a:pPr lvl="1"/>
            <a:r>
              <a:rPr lang="en-US" dirty="0"/>
              <a:t>Users must not be inconvenienced or they might fight against the system or take their business elsewhere</a:t>
            </a:r>
          </a:p>
          <a:p>
            <a:pPr lvl="1"/>
            <a:r>
              <a:rPr lang="en-US" dirty="0"/>
              <a:t>Administrators must find the system easy to administer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Windows UAC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Retina scans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Changing your password all the time</a:t>
            </a:r>
          </a:p>
        </p:txBody>
      </p:sp>
    </p:spTree>
    <p:extLst>
      <p:ext uri="{BB962C8B-B14F-4D97-AF65-F5344CB8AC3E}">
        <p14:creationId xmlns:p14="http://schemas.microsoft.com/office/powerpoint/2010/main" val="226261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coding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Top 10 Secure Coding Practices from the CERT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Validate input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Heed compiler warnings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Architect and design for security policies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Keep it simple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Default to deny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Adhere to the principle of least privilege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Sanitize data sent to other systems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Practice defense in depth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Use effective quality-assurance techniques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Adopt a secure coding standard</a:t>
            </a:r>
          </a:p>
        </p:txBody>
      </p:sp>
    </p:spTree>
    <p:extLst>
      <p:ext uri="{BB962C8B-B14F-4D97-AF65-F5344CB8AC3E}">
        <p14:creationId xmlns:p14="http://schemas.microsoft.com/office/powerpoint/2010/main" val="385453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Penetration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Penetration testing</a:t>
            </a:r>
            <a:r>
              <a:rPr lang="en-US" dirty="0"/>
              <a:t> is when a team that didn't design or implement the software tries to break into it</a:t>
            </a:r>
          </a:p>
          <a:p>
            <a:r>
              <a:rPr lang="en-US" dirty="0"/>
              <a:t>Also called </a:t>
            </a:r>
            <a:r>
              <a:rPr lang="en-US" b="1" dirty="0"/>
              <a:t>tiger team analysis</a:t>
            </a:r>
            <a:r>
              <a:rPr lang="en-US" dirty="0"/>
              <a:t> or </a:t>
            </a:r>
            <a:r>
              <a:rPr lang="en-US" b="1" dirty="0"/>
              <a:t>ethical hacking</a:t>
            </a:r>
          </a:p>
          <a:p>
            <a:r>
              <a:rPr lang="en-US" dirty="0"/>
              <a:t>It's a great tool, but there's no guarantee it will work quickly</a:t>
            </a:r>
          </a:p>
          <a:p>
            <a:r>
              <a:rPr lang="en-US" dirty="0"/>
              <a:t>Also, there's no guarantee that all vulnerabilities will be found</a:t>
            </a:r>
          </a:p>
          <a:p>
            <a:r>
              <a:rPr lang="en-US" dirty="0"/>
              <a:t>The Google Vulnerability Reward Program (VRP) is a crowd-sourcing approach to penetration testing Google</a:t>
            </a:r>
          </a:p>
          <a:p>
            <a:pPr lvl="1"/>
            <a:r>
              <a:rPr lang="en-US" dirty="0"/>
              <a:t>You can make $200 to $101,010 per vulnerability  you find</a:t>
            </a:r>
          </a:p>
        </p:txBody>
      </p:sp>
    </p:spTree>
    <p:extLst>
      <p:ext uri="{BB962C8B-B14F-4D97-AF65-F5344CB8AC3E}">
        <p14:creationId xmlns:p14="http://schemas.microsoft.com/office/powerpoint/2010/main" val="42227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verification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possible to prove that </a:t>
            </a:r>
            <a:r>
              <a:rPr lang="en-US" i="1" dirty="0"/>
              <a:t>some</a:t>
            </a:r>
            <a:r>
              <a:rPr lang="en-US" dirty="0"/>
              <a:t> programs do specific things</a:t>
            </a:r>
          </a:p>
          <a:p>
            <a:pPr lvl="1"/>
            <a:r>
              <a:rPr lang="en-US" dirty="0"/>
              <a:t>You start with a set of preconditions</a:t>
            </a:r>
          </a:p>
          <a:p>
            <a:pPr lvl="1"/>
            <a:r>
              <a:rPr lang="en-US" dirty="0"/>
              <a:t>You transform those conditions with each operation</a:t>
            </a:r>
          </a:p>
          <a:p>
            <a:pPr lvl="1"/>
            <a:r>
              <a:rPr lang="en-US" dirty="0"/>
              <a:t>You can then guarantee that, with the initial preconditions, certain </a:t>
            </a:r>
            <a:r>
              <a:rPr lang="en-US" dirty="0" err="1"/>
              <a:t>postconditions</a:t>
            </a:r>
            <a:r>
              <a:rPr lang="en-US" dirty="0"/>
              <a:t> will be met</a:t>
            </a:r>
          </a:p>
          <a:p>
            <a:pPr lvl="1"/>
            <a:r>
              <a:rPr lang="en-US" dirty="0"/>
              <a:t>Using this precondition/</a:t>
            </a:r>
            <a:r>
              <a:rPr lang="en-US" dirty="0" err="1"/>
              <a:t>postcondition</a:t>
            </a:r>
            <a:r>
              <a:rPr lang="en-US" dirty="0"/>
              <a:t> approach to formally describe programming languages is called </a:t>
            </a:r>
            <a:r>
              <a:rPr lang="en-US" b="1" dirty="0"/>
              <a:t>Hoare semantics</a:t>
            </a:r>
          </a:p>
          <a:p>
            <a:r>
              <a:rPr lang="en-US" dirty="0"/>
              <a:t>Proving things about complex programs is hard and requires automated use of programs called </a:t>
            </a:r>
            <a:r>
              <a:rPr lang="en-US" b="1" dirty="0"/>
              <a:t>theorem </a:t>
            </a:r>
            <a:r>
              <a:rPr lang="en-US" b="1" dirty="0" err="1"/>
              <a:t>provers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6297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Validation</a:t>
            </a:r>
            <a:r>
              <a:rPr lang="en-US" dirty="0"/>
              <a:t> is checking the design against the requirements</a:t>
            </a:r>
          </a:p>
          <a:p>
            <a:pPr lvl="1"/>
            <a:r>
              <a:rPr lang="en-US" dirty="0"/>
              <a:t>Verification is checking the implementation against the design</a:t>
            </a:r>
          </a:p>
          <a:p>
            <a:r>
              <a:rPr lang="en-US" dirty="0"/>
              <a:t>Program validation is often done in the following ways:</a:t>
            </a:r>
          </a:p>
          <a:p>
            <a:pPr lvl="1"/>
            <a:r>
              <a:rPr lang="en-US" dirty="0"/>
              <a:t>Requirements checking</a:t>
            </a:r>
          </a:p>
          <a:p>
            <a:pPr lvl="1"/>
            <a:r>
              <a:rPr lang="en-US" dirty="0"/>
              <a:t>Design and code reviews</a:t>
            </a:r>
          </a:p>
          <a:p>
            <a:pPr lvl="1"/>
            <a:r>
              <a:rPr lang="en-US" dirty="0"/>
              <a:t>System testing</a:t>
            </a:r>
          </a:p>
        </p:txBody>
      </p:sp>
    </p:spTree>
    <p:extLst>
      <p:ext uri="{BB962C8B-B14F-4D97-AF65-F5344CB8AC3E}">
        <p14:creationId xmlns:p14="http://schemas.microsoft.com/office/powerpoint/2010/main" val="103550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Defensive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Defensive programming </a:t>
            </a:r>
            <a:r>
              <a:rPr lang="en-US" dirty="0"/>
              <a:t>assumes any input could be bad</a:t>
            </a:r>
          </a:p>
          <a:p>
            <a:r>
              <a:rPr lang="en-US" dirty="0"/>
              <a:t>Types of input to watch out for:</a:t>
            </a:r>
          </a:p>
          <a:p>
            <a:pPr lvl="1"/>
            <a:r>
              <a:rPr lang="en-US" dirty="0"/>
              <a:t>Value inappropriate for data type</a:t>
            </a:r>
          </a:p>
          <a:p>
            <a:pPr lvl="1"/>
            <a:r>
              <a:rPr lang="en-US" dirty="0"/>
              <a:t>Value out of range</a:t>
            </a:r>
          </a:p>
          <a:p>
            <a:pPr lvl="1"/>
            <a:r>
              <a:rPr lang="en-US" dirty="0"/>
              <a:t>Value unreasonable</a:t>
            </a:r>
          </a:p>
          <a:p>
            <a:pPr lvl="1"/>
            <a:r>
              <a:rPr lang="en-US" dirty="0"/>
              <a:t>Value out of scale or proportion (similar to unreasonable)</a:t>
            </a:r>
          </a:p>
          <a:p>
            <a:pPr lvl="1"/>
            <a:r>
              <a:rPr lang="en-US" dirty="0"/>
              <a:t>Incorrect number of parameters</a:t>
            </a:r>
          </a:p>
          <a:p>
            <a:pPr lvl="1"/>
            <a:r>
              <a:rPr lang="en-US" dirty="0"/>
              <a:t>Incorrect order of parameters</a:t>
            </a:r>
          </a:p>
        </p:txBody>
      </p:sp>
    </p:spTree>
    <p:extLst>
      <p:ext uri="{BB962C8B-B14F-4D97-AF65-F5344CB8AC3E}">
        <p14:creationId xmlns:p14="http://schemas.microsoft.com/office/powerpoint/2010/main" val="146952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by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949209"/>
          </a:xfrm>
        </p:spPr>
        <p:txBody>
          <a:bodyPr>
            <a:normAutofit fontScale="92500"/>
          </a:bodyPr>
          <a:lstStyle/>
          <a:p>
            <a:r>
              <a:rPr lang="en-US" dirty="0"/>
              <a:t>Programming by contract is related to formal verification</a:t>
            </a:r>
          </a:p>
          <a:p>
            <a:r>
              <a:rPr lang="en-US" dirty="0"/>
              <a:t>Each module of code should have preconditions, </a:t>
            </a:r>
            <a:r>
              <a:rPr lang="en-US" dirty="0" err="1"/>
              <a:t>postconditions</a:t>
            </a:r>
            <a:r>
              <a:rPr lang="en-US" dirty="0"/>
              <a:t>, and invariants</a:t>
            </a:r>
          </a:p>
          <a:p>
            <a:r>
              <a:rPr lang="en-US" dirty="0"/>
              <a:t>One way to check that conditions are not met is with an </a:t>
            </a:r>
            <a:r>
              <a:rPr lang="en-US" b="1" dirty="0"/>
              <a:t>assertion</a:t>
            </a:r>
          </a:p>
          <a:p>
            <a:r>
              <a:rPr lang="en-US" dirty="0"/>
              <a:t>Assertions are statements in a language that will throw an error if they are not true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648200"/>
            <a:ext cx="10972800" cy="1981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5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2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findHypotenuse</a:t>
            </a:r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5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US" sz="25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5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&gt; 0 &amp;&amp; b &gt; 0; </a:t>
            </a:r>
            <a:r>
              <a:rPr lang="en-US" sz="25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Assertions must be on</a:t>
            </a:r>
          </a:p>
          <a:p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5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Math.sqrt</a:t>
            </a:r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(a*a + b*b);</a:t>
            </a:r>
          </a:p>
          <a:p>
            <a:r>
              <a:rPr lang="en-US" sz="2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4451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Countermeasures that don't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Penetrate-and-patch</a:t>
            </a:r>
          </a:p>
          <a:p>
            <a:pPr lvl="1"/>
            <a:r>
              <a:rPr lang="en-US" dirty="0"/>
              <a:t>Fixing a fault can have non-obvious side-effects</a:t>
            </a:r>
          </a:p>
          <a:p>
            <a:pPr lvl="1"/>
            <a:r>
              <a:rPr lang="en-US" dirty="0"/>
              <a:t>Focusing too narrowly on one fault may ignore deeper problems</a:t>
            </a:r>
          </a:p>
          <a:p>
            <a:pPr lvl="1"/>
            <a:r>
              <a:rPr lang="en-US" dirty="0"/>
              <a:t>Fixing a problem isn't workable because of performance</a:t>
            </a:r>
          </a:p>
          <a:p>
            <a:r>
              <a:rPr lang="en-US" dirty="0"/>
              <a:t>Security by obscurity</a:t>
            </a:r>
          </a:p>
          <a:p>
            <a:pPr lvl="1"/>
            <a:r>
              <a:rPr lang="en-US" dirty="0"/>
              <a:t>Example: don't tell people what encryption algorithm is being used</a:t>
            </a:r>
          </a:p>
          <a:p>
            <a:pPr lvl="1"/>
            <a:r>
              <a:rPr lang="en-US" dirty="0"/>
              <a:t>If internals leak out, security is useless</a:t>
            </a:r>
          </a:p>
          <a:p>
            <a:r>
              <a:rPr lang="en-US" dirty="0"/>
              <a:t>A perfect bad code detector</a:t>
            </a:r>
          </a:p>
          <a:p>
            <a:pPr lvl="1"/>
            <a:r>
              <a:rPr lang="en-US" dirty="0"/>
              <a:t>Impossible because of the halting problem</a:t>
            </a:r>
          </a:p>
        </p:txBody>
      </p:sp>
    </p:spTree>
    <p:extLst>
      <p:ext uri="{BB962C8B-B14F-4D97-AF65-F5344CB8AC3E}">
        <p14:creationId xmlns:p14="http://schemas.microsoft.com/office/powerpoint/2010/main" val="56139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2CF7-3483-44AB-8C47-E5ED5D327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</a:t>
            </a:r>
            <a:r>
              <a:rPr lang="en-US"/>
              <a:t>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5C0FC-BABF-43BC-B35B-F087B93AC4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632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 security</a:t>
            </a:r>
          </a:p>
          <a:p>
            <a:r>
              <a:rPr lang="en-US" dirty="0"/>
              <a:t>Obtaining user or website data</a:t>
            </a:r>
          </a:p>
          <a:p>
            <a:r>
              <a:rPr lang="en-US" dirty="0"/>
              <a:t>E-mail attacks</a:t>
            </a:r>
          </a:p>
          <a:p>
            <a:r>
              <a:rPr lang="en-US" dirty="0"/>
              <a:t>OS background</a:t>
            </a:r>
          </a:p>
          <a:p>
            <a:r>
              <a:rPr lang="en-US" dirty="0"/>
              <a:t>Hussein Alani presents</a:t>
            </a:r>
          </a:p>
        </p:txBody>
      </p:sp>
    </p:spTree>
    <p:extLst>
      <p:ext uri="{BB962C8B-B14F-4D97-AF65-F5344CB8AC3E}">
        <p14:creationId xmlns:p14="http://schemas.microsoft.com/office/powerpoint/2010/main" val="267389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 section 4.1 – 4.4</a:t>
            </a:r>
          </a:p>
          <a:p>
            <a:r>
              <a:rPr lang="en-US" dirty="0"/>
              <a:t>Work on Assignment 3</a:t>
            </a:r>
          </a:p>
          <a:p>
            <a:r>
              <a:rPr lang="en-US" dirty="0"/>
              <a:t>Work on Project 2</a:t>
            </a:r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7B2E2-1905-45D8-B229-A4526917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AFFB0-C2EB-4283-B54D-7A8462A320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69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 Case Studies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4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 virus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Brain virus is one of the oldest known</a:t>
            </a:r>
          </a:p>
          <a:p>
            <a:pPr lvl="1"/>
            <a:r>
              <a:rPr lang="en-US" dirty="0"/>
              <a:t>It changed the label of disks it attacked to "BRAIN"</a:t>
            </a:r>
          </a:p>
          <a:p>
            <a:pPr lvl="1"/>
            <a:r>
              <a:rPr lang="en-US" dirty="0"/>
              <a:t>It was written by two brothers from Pakistan</a:t>
            </a:r>
          </a:p>
          <a:p>
            <a:r>
              <a:rPr lang="en-US" dirty="0"/>
              <a:t>It copies itself to the boot sector in MS-DOS</a:t>
            </a:r>
          </a:p>
          <a:p>
            <a:r>
              <a:rPr lang="en-US" dirty="0"/>
              <a:t>It rewrites the system interrupt for disk reading so that it controls reads</a:t>
            </a:r>
          </a:p>
          <a:p>
            <a:pPr lvl="1"/>
            <a:r>
              <a:rPr lang="en-US" dirty="0"/>
              <a:t>If you try to look at the boot sector, it will lie to you about what's there</a:t>
            </a:r>
          </a:p>
          <a:p>
            <a:r>
              <a:rPr lang="en-US" dirty="0"/>
              <a:t>Anytime it sees an uninfected disk, it infects it</a:t>
            </a:r>
          </a:p>
          <a:p>
            <a:r>
              <a:rPr lang="en-US" dirty="0"/>
              <a:t>It doesn't otherwise do anything malicious</a:t>
            </a:r>
          </a:p>
        </p:txBody>
      </p:sp>
    </p:spTree>
    <p:extLst>
      <p:ext uri="{BB962C8B-B14F-4D97-AF65-F5344CB8AC3E}">
        <p14:creationId xmlns:p14="http://schemas.microsoft.com/office/powerpoint/2010/main" val="249765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Internet Worm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1988 Robert Morris, a Cornell graduate student, wrote an worm that infected a lot of the Internet that existed at that time</a:t>
            </a:r>
          </a:p>
          <a:p>
            <a:r>
              <a:rPr lang="en-US" dirty="0"/>
              <a:t>Serious connectivity issues happened because of the worm and because people disconnected uninfected systems</a:t>
            </a:r>
          </a:p>
          <a:p>
            <a:r>
              <a:rPr lang="en-US" dirty="0"/>
              <a:t>He claimed the point was the measure the size of the Internet</a:t>
            </a:r>
          </a:p>
          <a:p>
            <a:r>
              <a:rPr lang="en-US" dirty="0"/>
              <a:t>The worm's goal: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Determine where it could spread to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Spread its infection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Remain undiscovered</a:t>
            </a:r>
          </a:p>
        </p:txBody>
      </p:sp>
    </p:spTree>
    <p:extLst>
      <p:ext uri="{BB962C8B-B14F-4D97-AF65-F5344CB8AC3E}">
        <p14:creationId xmlns:p14="http://schemas.microsoft.com/office/powerpoint/2010/main" val="210471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where to spread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tried to find user accounts on the host machine</a:t>
            </a:r>
          </a:p>
          <a:p>
            <a:pPr lvl="1"/>
            <a:r>
              <a:rPr lang="en-US" dirty="0"/>
              <a:t>It tried 432 common passwords and compared their hash to the list of password hashes</a:t>
            </a:r>
          </a:p>
          <a:p>
            <a:pPr lvl="1"/>
            <a:r>
              <a:rPr lang="en-US" dirty="0"/>
              <a:t>Ideally, this list should not have been visible</a:t>
            </a:r>
          </a:p>
          <a:p>
            <a:r>
              <a:rPr lang="en-US" dirty="0"/>
              <a:t>It tried to exploit a bug in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fingerd</a:t>
            </a:r>
            <a:r>
              <a:rPr lang="en-US" dirty="0"/>
              <a:t> program (using a buffer overflow) and a trapdoor in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sendmail</a:t>
            </a:r>
            <a:r>
              <a:rPr lang="en-US" dirty="0"/>
              <a:t> mail program</a:t>
            </a:r>
          </a:p>
          <a:p>
            <a:pPr lvl="1"/>
            <a:r>
              <a:rPr lang="en-US" dirty="0"/>
              <a:t>Both were known vulnerabilities that should have been patched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1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3984</TotalTime>
  <Words>1824</Words>
  <Application>Microsoft Office PowerPoint</Application>
  <PresentationFormat>Widescreen</PresentationFormat>
  <Paragraphs>244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Assignment 3</vt:lpstr>
      <vt:lpstr>Project 2</vt:lpstr>
      <vt:lpstr>Virus Case Studies</vt:lpstr>
      <vt:lpstr>Brain virus</vt:lpstr>
      <vt:lpstr>The Internet Worm</vt:lpstr>
      <vt:lpstr>Determining where to spread</vt:lpstr>
      <vt:lpstr>Spreading infection</vt:lpstr>
      <vt:lpstr>Remain undiscovered</vt:lpstr>
      <vt:lpstr>What happened</vt:lpstr>
      <vt:lpstr>Code Red</vt:lpstr>
      <vt:lpstr>Versions</vt:lpstr>
      <vt:lpstr>Countermeasures</vt:lpstr>
      <vt:lpstr>Countermeasures for developers</vt:lpstr>
      <vt:lpstr>Modularity</vt:lpstr>
      <vt:lpstr>Encapsulation</vt:lpstr>
      <vt:lpstr>Testing</vt:lpstr>
      <vt:lpstr>Secure design principles</vt:lpstr>
      <vt:lpstr>Principle of least privilege</vt:lpstr>
      <vt:lpstr>Principle of fail-safe defaults</vt:lpstr>
      <vt:lpstr>Principle of economy of mechanism</vt:lpstr>
      <vt:lpstr>Principle of complete mediation</vt:lpstr>
      <vt:lpstr>Principle of open design</vt:lpstr>
      <vt:lpstr>Principle of separation of privilege</vt:lpstr>
      <vt:lpstr>Principle of least common mechanism</vt:lpstr>
      <vt:lpstr>Principle of psychological acceptability</vt:lpstr>
      <vt:lpstr>Secure coding practices</vt:lpstr>
      <vt:lpstr>Penetration testing</vt:lpstr>
      <vt:lpstr>Formal verification</vt:lpstr>
      <vt:lpstr>Validation</vt:lpstr>
      <vt:lpstr>Defensive programming</vt:lpstr>
      <vt:lpstr>Design by contract</vt:lpstr>
      <vt:lpstr>Countermeasures that don't work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384</cp:revision>
  <dcterms:created xsi:type="dcterms:W3CDTF">2009-08-24T20:26:10Z</dcterms:created>
  <dcterms:modified xsi:type="dcterms:W3CDTF">2025-10-03T20:28:19Z</dcterms:modified>
</cp:coreProperties>
</file>